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y="10287000" cx="18288000"/>
  <p:notesSz cx="6888163" cy="100203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B426C"/>
    <a:srgbClr val="0070C0"/>
    <a:srgbClr val="699BF7"/>
    <a:srgbClr val="215968"/>
    <a:srgbClr val="040E60"/>
    <a:srgbClr val="156082"/>
    <a:srgbClr val="1B3984"/>
    <a:srgbClr val="93CDDD"/>
    <a:srgbClr val="E9EDF4"/>
    <a:srgbClr val="17726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6046" autoAdjust="0"/>
    <p:restoredTop sz="94510" autoAdjust="0"/>
  </p:normalViewPr>
  <p:slideViewPr>
    <p:cSldViewPr>
      <p:cViewPr varScale="1">
        <p:scale>
          <a:sx n="75" d="100"/>
          <a:sy n="75" d="100"/>
        </p:scale>
        <p:origin x="4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/>
        </p:spPr>
        <p:txBody>
          <a:bodyPr bIns="48308" lIns="96616" rIns="96616" rtlCol="0" tIns="48308" vert="horz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1048695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/>
        </p:spPr>
        <p:txBody>
          <a:bodyPr bIns="48308" lIns="96616" rIns="96616" rtlCol="0" tIns="48308" vert="horz"/>
          <a:lstStyle>
            <a:lvl1pPr algn="r">
              <a:defRPr sz="1300"/>
            </a:lvl1pPr>
          </a:lstStyle>
          <a:p>
            <a:fld id="{B739AFE9-2A8D-4BE0-909E-00EE7F6877F0}" type="datetimeFigureOut">
              <a:rPr lang="en-ID" smtClean="0"/>
              <a:t>30/04/2026</a:t>
            </a:fld>
            <a:endParaRPr lang="en-ID"/>
          </a:p>
        </p:txBody>
      </p:sp>
      <p:sp>
        <p:nvSpPr>
          <p:cNvPr id="1048696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8308" lIns="96616" rIns="96616" rtlCol="0" tIns="48308" vert="horz"/>
          <a:p>
            <a:endParaRPr lang="en-ID"/>
          </a:p>
        </p:txBody>
      </p:sp>
      <p:sp>
        <p:nvSpPr>
          <p:cNvPr id="104869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/>
        </p:spPr>
        <p:txBody>
          <a:bodyPr bIns="48308" lIns="96616" rIns="96616" rtlCol="0" tIns="48308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69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/>
        </p:spPr>
        <p:txBody>
          <a:bodyPr anchor="b" bIns="48308" lIns="96616" rIns="96616" rtlCol="0" tIns="48308" vert="horz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104869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/>
        </p:spPr>
        <p:txBody>
          <a:bodyPr anchor="b" bIns="48308" lIns="96616" rIns="96616" rtlCol="0" tIns="48308" vert="horz"/>
          <a:lstStyle>
            <a:lvl1pPr algn="r">
              <a:defRPr sz="1300"/>
            </a:lvl1pPr>
          </a:lstStyle>
          <a:p>
            <a:fld id="{B65C31FA-E8F1-474E-BE46-08AC81144F58}" type="slidenum">
              <a:rPr lang="en-ID" smtClean="0"/>
              <a:t>‹#›</a:t>
            </a:fld>
            <a:endParaRPr lang="en-ID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0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8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8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8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4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89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4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Box 21"/>
          <p:cNvSpPr txBox="1"/>
          <p:nvPr/>
        </p:nvSpPr>
        <p:spPr>
          <a:xfrm>
            <a:off x="512960" y="314879"/>
            <a:ext cx="17532000" cy="888873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58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8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8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88" name="TextBox 1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  <p:graphicFrame>
        <p:nvGraphicFramePr>
          <p:cNvPr id="4194304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BARAT DAYA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BESAR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JAYA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SINGKIL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ACEH TENGGARA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BENER MERIAH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BIREUEN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PIDIE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BANDA ACEH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BULELENG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GIANYAR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DENPASAR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BADUNG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JEMBRANA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KARANGASEM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TABANAN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TANGERANG (BALARAJA)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CILEGON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TANGERANG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TANGERANG SELATAN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LEBAK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BANTEN</a:t>
                      </a:r>
                    </a:p>
                  </a:txBody>
                  <a:tcPr marL="42863" marR="42863" marT="28575" marB="2857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KABUPATEN PANDEGLANG</a:t>
                      </a:r>
                    </a:p>
                  </a:txBody>
                  <a:tcPr marL="42863" marR="42863" marT="28575" marB="2857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42863" marR="42863" marT="28575" marB="2857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SERANG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TANGERANG (LEGOK)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BANTEN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SERANG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BENGKULU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BENGKULU UTARA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BENGKULU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BENGKULU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extBox 21"/>
          <p:cNvSpPr txBox="1"/>
          <p:nvPr/>
        </p:nvSpPr>
        <p:spPr>
          <a:xfrm>
            <a:off x="512960" y="314879"/>
            <a:ext cx="17532000" cy="888873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590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91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92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05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BANTUL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GUNUNG KIDUL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KULON PROGO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SLEMAN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YOGYAKARTA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DKI JAKARTA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PROVINSI DKI JAKARTA (CILINCING)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DKI JAKARTA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PROVINSI DKI JAKARTA (JAGAKARSA)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DKI JAKARTA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fi-FI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PROVINSI DKI JAKARTA (KEDAUNG ANGKE)</a:t>
                      </a:r>
                      <a:endParaRPr b="0" dirty="0" sz="1400" i="0" lang="fi-FI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DKI JAKARTA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PROVINSI DKI JAKARTA (PULOGADUNG)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DKI JAKARTA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fi-FI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PROVINSI DKI JAKARTA (UJUNG MENTENG)</a:t>
                      </a:r>
                      <a:endParaRPr b="0" dirty="0" sz="1400" i="0" lang="fi-FI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GORONTALO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BONE BOLANGO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GORONTALO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GORONTALO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GORONTALO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GORONTALO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JAMBI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JAMBI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JAMBI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SAROLANGUN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JAMBI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TANJUNG JABUNG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BANDUNG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BOGOR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CIAMIS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INDRAMAYU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MAJALENGKA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PURWAKARTA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SUKABUMI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TASIKMALAYA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BANDUNG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BOGOR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DEPOK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BANDUNG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BEKASI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  <p:sp>
        <p:nvSpPr>
          <p:cNvPr id="1048593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extBox 21"/>
          <p:cNvSpPr txBox="1"/>
          <p:nvPr/>
        </p:nvSpPr>
        <p:spPr>
          <a:xfrm>
            <a:off x="512960" y="314879"/>
            <a:ext cx="17532000" cy="888873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59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9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59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06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CIANJUR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CIREBON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GARUT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KARAWANG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SUBANG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BANJAR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BEKASI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CIMAHI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CIREBON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SUKABUMI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TASIKMALAYA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BANJARNEGARA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BANYUMAS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BOYOLALI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BREBES (KLUWUT)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CILACAP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CILACAP (MAJENANG)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JEPARA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KARANGANYAR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KLATEN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KUDUS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MAGELANG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PATI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PEKALONGAN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PURBALINGGA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SEMARANG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SRAGEN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SUKOHARJO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TEGAL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  <p:sp>
        <p:nvSpPr>
          <p:cNvPr id="1048598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21"/>
          <p:cNvSpPr txBox="1"/>
          <p:nvPr/>
        </p:nvSpPr>
        <p:spPr>
          <a:xfrm>
            <a:off x="512960" y="314879"/>
            <a:ext cx="17532000" cy="888873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00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01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02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07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WONOGIRI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WONOSOBO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MAGELANG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PEKALONGAN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SALATIGA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SEMARANG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SURAKARTA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TEGAL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BATANG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BLORA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DEMAK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GROBOGAN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KEBUMEN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KENDAL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PEMALANG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PURWOREJO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REMBANG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TEMANGGUNG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BLITAR (SRENGAT)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BLITAR (WLINGI)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BOJONEGORO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LAMONGAN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MALANG (TALANGAGUNG)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NGANJUK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PACITAN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PASURUAN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PROBOLINGGO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SAMPANG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SIDOARJO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</a:tbl>
          </a:graphicData>
        </a:graphic>
      </p:graphicFrame>
      <p:sp>
        <p:nvSpPr>
          <p:cNvPr id="1048603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0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0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0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08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TRENGGALEK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TUBAN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TULUNGAGUNG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BLITAR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KEDIRI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MALANG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MOJOKERTO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SURABAYA (TANDES)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SURABAYA (WIYUNG)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BANGKALAN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BANYUWANGI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BONDOWOSO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GRESIK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JEMBER (ARJASA)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JOMBANG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KEDIRI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LUMAJANG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MADIUN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MAGETAN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MALANG (KARANGLO)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MOJOKERTO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NGAWI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PAMEKASAN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PONOROGO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SITUBONDO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SUMENEP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BATU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MADIUN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PASURUAN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</a:tbl>
          </a:graphicData>
        </a:graphic>
      </p:graphicFrame>
      <p:sp>
        <p:nvSpPr>
          <p:cNvPr id="1048608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10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11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12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09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JAWA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PROBOLINGGO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PONTIANAK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SINGKAWANG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KUBU RAYA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LANDAK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MEMPAWAH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SANGGAU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SEKADAU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SINTANG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TABALONG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BANJARMASIN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BALANGAN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BANJAR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BARITO KUALA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HULU SUNGAI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HULU SUNGAI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HULU SUNGAI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KOTABARU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TANAH BUMBU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TANAH LAUT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TAPIN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BANJARBARU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KOTAWARINGIN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PALANGKA RAYA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BARITO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BARITO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BARITO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KAPUAS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KOTAWARINGIN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</a:tbl>
          </a:graphicData>
        </a:graphic>
      </p:graphicFrame>
      <p:sp>
        <p:nvSpPr>
          <p:cNvPr id="1048613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1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1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1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10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LAMANDAU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MURUNG RAYA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SERUYAN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SUKAMARA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KUTAI KARTANEGARA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BALIKPAPAN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BERAU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KUTAI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KUTAI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PASER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PENAJAM PASER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BONTANG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SAMARINDA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BULUNGAN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KALIMANTAN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TARAKAN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BANGKA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PANGKAL PINANG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BANGKA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BANGKA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BANGKA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KEP. BANGKA BELITUNG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BELITUNG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KEPULAUAN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BATAM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KEPULAUAN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BINTAN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KEPULAUAN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TANJUNG PINANG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LAMPUNG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BANDAR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LAMPUNG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PRINGSEWU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</a:tbl>
          </a:graphicData>
        </a:graphic>
      </p:graphicFrame>
      <p:sp>
        <p:nvSpPr>
          <p:cNvPr id="1048618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20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21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22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11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TANGGAMUS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TULANG BAWANG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LAMPUNG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METRO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MALUKU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AMBON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LOMBOK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DOMPU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LOMBOK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LOMBOK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SUMBAWA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MATARAM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ENDE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KUPANG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LEMBATA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MANGGARAI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SUMBA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SUMBA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NUSA TENGGARA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TIMOR TENGAH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PAPUA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JAYAPURA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PAPUA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SORONG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PAPUA BARAT DAYA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SORONG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PAPUA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MIMIKA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INDRAGIRI HULU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PEKANBARU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BENGKALIS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KAMPAR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KUANTAN SINGINGI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PELALAWAN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ROKAN HILIR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ROKAN HULU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  <p:sp>
        <p:nvSpPr>
          <p:cNvPr id="1048623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2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2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2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12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SIAK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DUMAI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MAKASSAR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BONE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 KIRIM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BULUKUMBA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GOWA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JENEPONTO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LUWU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SULAWESI SELATAN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KABUPATEN LUWU UTARA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 KIRIM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MAROS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PANGKAJENE KEPULAUAN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PINRANG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SIDENRENG RAPPANG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SINJAI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 KIRIM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TANA TORAJA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PROSES KIRIM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WAJO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PALOPO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TENGAH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POSO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TENGGARA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KOLAKA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TENGGARA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KONAWE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TENGGARA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KONAWE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TENGGARA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BAUBAU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(BPTD)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MINAHASA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SITARO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BITUNG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KOTAMOBAGU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MANADO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SULAWESI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TOMOHON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DHARMASRAYA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  <p:sp>
        <p:nvSpPr>
          <p:cNvPr id="1048628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30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31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32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13" name="Table 1"/>
          <p:cNvGraphicFramePr>
            <a:graphicFrameLocks noGrp="1"/>
          </p:cNvGraphicFramePr>
          <p:nvPr/>
        </p:nvGraphicFramePr>
        <p:xfrm>
          <a:off x="512960" y="1607063"/>
          <a:ext cx="17280000" cy="83392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LIMAPULUH KOTA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SIJUNJUNG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TANAH DATAR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PADANG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PADANG PANJANG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AGAM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PADANG PARIAMAN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PASAMAN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PASAMAN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PESISIR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SOLOK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PARIAMAN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PAYAKUMBUH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SAWAHLUNTO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SOLOK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BARAT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BUKITTINGGI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TERAKREDITASI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MUSI BANYUASIN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PALEMBANG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BANYUASIN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MUARA ENIM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MUSI RAWAS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OGAN ILIR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OGAN KOMERING ILIR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OGAN KOMERING ULU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OKU TIMUR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PRABUMULIH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MEDAN (AMPLAS)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MEDAN (PINANG BARIS)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ASAHAN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</a:tbl>
          </a:graphicData>
        </a:graphic>
      </p:graphicFrame>
      <p:sp>
        <p:nvSpPr>
          <p:cNvPr id="1048633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extBox 21"/>
          <p:cNvSpPr txBox="1"/>
          <p:nvPr/>
        </p:nvSpPr>
        <p:spPr>
          <a:xfrm>
            <a:off x="512960" y="314879"/>
            <a:ext cx="17532000" cy="790088"/>
          </a:xfrm>
          <a:prstGeom prst="rect"/>
        </p:spPr>
        <p:txBody>
          <a:bodyPr anchor="t" bIns="0" lIns="0" rIns="0" rtlCol="0" tIns="0" wrap="square">
            <a:spAutoFit/>
          </a:bodyPr>
          <a:p>
            <a:pPr defTabSz="914445">
              <a:lnSpc>
                <a:spcPts val="6999"/>
              </a:lnSpc>
            </a:pPr>
            <a:r>
              <a:rPr b="1" dirty="0" sz="4001" lang="sv-SE">
                <a:solidFill>
                  <a:srgbClr val="215968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DATA UPUBKB YANG </a:t>
            </a:r>
            <a:r>
              <a:rPr b="1" dirty="0" sz="400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TELAH IMPLEMENTASI SIM PKB </a:t>
            </a:r>
            <a:r>
              <a:rPr b="1" dirty="0" sz="4001" i="1" lang="sv-SE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Garet Bold"/>
              </a:rPr>
              <a:t>FULLCYCLE</a:t>
            </a:r>
            <a:endParaRPr b="1" dirty="0" sz="4001" lang="sv-SE">
              <a:solidFill>
                <a:srgbClr val="0070C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Garet Bold"/>
            </a:endParaRPr>
          </a:p>
        </p:txBody>
      </p:sp>
      <p:sp>
        <p:nvSpPr>
          <p:cNvPr id="1048635" name="Freeform 9"/>
          <p:cNvSpPr/>
          <p:nvPr/>
        </p:nvSpPr>
        <p:spPr>
          <a:xfrm>
            <a:off x="4" y="2"/>
            <a:ext cx="18287996" cy="108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36" name="Freeform 5"/>
          <p:cNvSpPr/>
          <p:nvPr/>
        </p:nvSpPr>
        <p:spPr>
          <a:xfrm>
            <a:off x="2" y="10174187"/>
            <a:ext cx="18287996" cy="144000"/>
          </a:xfrm>
          <a:custGeom>
            <a:avLst/>
            <a:ahLst/>
            <a:rect l="l" t="t" r="r" b="b"/>
            <a:pathLst>
              <a:path w="4816592" h="56248">
                <a:moveTo>
                  <a:pt x="0" y="0"/>
                </a:moveTo>
                <a:lnTo>
                  <a:pt x="4816592" y="0"/>
                </a:lnTo>
                <a:lnTo>
                  <a:pt x="4816592" y="56248"/>
                </a:lnTo>
                <a:lnTo>
                  <a:pt x="0" y="56248"/>
                </a:lnTo>
                <a:close/>
              </a:path>
            </a:pathLst>
          </a:custGeom>
          <a:solidFill>
            <a:srgbClr val="215968"/>
          </a:solidFill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637" name="AutoShape 7"/>
          <p:cNvSpPr/>
          <p:nvPr/>
        </p:nvSpPr>
        <p:spPr>
          <a:xfrm>
            <a:off x="512960" y="1265798"/>
            <a:ext cx="1310100" cy="0"/>
          </a:xfrm>
          <a:prstGeom prst="line"/>
          <a:ln w="95250" cap="flat">
            <a:solidFill>
              <a:srgbClr val="215968"/>
            </a:solidFill>
            <a:prstDash val="solid"/>
            <a:headEnd type="none" w="sm" len="sm"/>
            <a:tailEnd type="none" w="sm" len="sm"/>
          </a:ln>
        </p:spPr>
        <p:txBody>
          <a:bodyPr/>
          <a:p>
            <a:pPr defTabSz="914445"/>
            <a:endParaRPr lang="en-ID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194314" name="Table 1"/>
          <p:cNvGraphicFramePr>
            <a:graphicFrameLocks noGrp="1"/>
          </p:cNvGraphicFramePr>
          <p:nvPr/>
        </p:nvGraphicFramePr>
        <p:xfrm>
          <a:off x="512960" y="1607063"/>
          <a:ext cx="17280000" cy="482257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0000"/>
                <a:gridCol w="3960000"/>
                <a:gridCol w="4680000"/>
                <a:gridCol w="3240000"/>
                <a:gridCol w="4680000"/>
              </a:tblGrid>
              <a:tr h="0"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UPUBKB</a:t>
                      </a:r>
                    </a:p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(KABUPATEN/KOTA)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dirty="0" sz="16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PENGEMBALIAN SAM CARD RFID NON FULLCYCLE</a:t>
                      </a:r>
                      <a:endParaRPr b="1" dirty="0" sz="16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BATU BARA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DAIRI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35" marR="6735" marT="6735" marB="0" anchor="ctr">
                    <a:noFill/>
                  </a:tcPr>
                </a:tc>
                <a:tc>
                  <a:txBody>
                    <a:bodyPr/>
                    <a:p>
                      <a:pPr algn="ctr" defTabSz="914400" eaLnBrk="1" fontAlgn="b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b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DELI SERDANG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HUMBANG HASUNDUTAN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KARO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LABUHANBATU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LANGKAT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SUMATERA UTARA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KABUPATEN MANDAILING NATAL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b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299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SERDANG BEDAGAI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SIMALUNGUN (ASAHAN)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TAPANULI SELATAN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KABUPATEN TOBA SAMOSIR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 MENGEMBALIKAN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PADANG SIDEMPUAN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PEMATANG SIANTAR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 MEMILIKI SAM CARD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SUMATERA UTARA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KOTA TEBINGTINGGI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US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</a:t>
                      </a:r>
                      <a:endParaRPr b="0" dirty="0" sz="1400" i="0" lang="en-ID" strike="noStrike" u="non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UPUBKB SWASTA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b="0" dirty="0" sz="1400" i="0" lang="en-GB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PT HINO MOTORS SALES INDONESIA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b="0" dirty="0" sz="1400" i="0" lang="en-ID" strike="noStrike" u="non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AKREDITASI B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p>
                      <a:pPr algn="ctr" fontAlgn="b" rtl="0"/>
                      <a:r>
                        <a:rPr dirty="0" sz="1400" lang="en-ID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SUDAH MENGEMBALIKAN (SARANA)</a:t>
                      </a:r>
                    </a:p>
                  </a:txBody>
                  <a:tcPr marL="42863" marR="42863" marT="28575" marB="28575" anchor="ctr">
                    <a:noFill/>
                  </a:tcPr>
                </a:tc>
              </a:tr>
            </a:tbl>
          </a:graphicData>
        </a:graphic>
      </p:graphicFrame>
      <p:sp>
        <p:nvSpPr>
          <p:cNvPr id="1048638" name="TextBox 2"/>
          <p:cNvSpPr txBox="1"/>
          <p:nvPr/>
        </p:nvSpPr>
        <p:spPr>
          <a:xfrm>
            <a:off x="1846934" y="1011882"/>
            <a:ext cx="15311214" cy="507831"/>
          </a:xfrm>
          <a:prstGeom prst="rect"/>
          <a:noFill/>
        </p:spPr>
        <p:txBody>
          <a:bodyPr rtlCol="0" wrap="square">
            <a:spAutoFit/>
          </a:bodyPr>
          <a:p>
            <a:pPr defTabSz="914445"/>
            <a:r>
              <a:rPr b="1" dirty="0" sz="2700" lang="it-IT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Sebanyak 306 UPUBKB (83%) dari Total 369 Unit yang Terakreditasi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White Green Simple and Professional Business Pitch Deck Presentation</dc:title>
  <dc:creator>MyBook PRO K5</dc:creator>
  <cp:lastModifiedBy>Humas Team 1</cp:lastModifiedBy>
  <dcterms:created xsi:type="dcterms:W3CDTF">2006-08-15T10:00:00Z</dcterms:created>
  <dcterms:modified xsi:type="dcterms:W3CDTF">2026-04-30T08:16:56Z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3025192463a7478ca3b6255bec973b85</vt:lpwstr>
  </property>
</Properties>
</file>